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8" autoAdjust="0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468" y="6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5888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9378" y="1493877"/>
            <a:ext cx="7665244" cy="45553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7174"/>
              </a:lnSpc>
              <a:buNone/>
            </a:pPr>
            <a:r>
              <a:rPr lang="en-US" sz="5740" b="1" kern="0" spc="-17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UNIVERSIDADE METROPOLITANA DE SANTOS - UNIMES COMISSÃO PRÓPRIA DE AVALIAÇÃO (CPA)</a:t>
            </a:r>
            <a:endParaRPr lang="en-US" sz="5740" dirty="0"/>
          </a:p>
        </p:txBody>
      </p:sp>
      <p:sp>
        <p:nvSpPr>
          <p:cNvPr id="6" name="Shape 3"/>
          <p:cNvSpPr/>
          <p:nvPr/>
        </p:nvSpPr>
        <p:spPr>
          <a:xfrm>
            <a:off x="739378" y="6381750"/>
            <a:ext cx="338018" cy="338018"/>
          </a:xfrm>
          <a:prstGeom prst="roundRect">
            <a:avLst>
              <a:gd name="adj" fmla="val 27049109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oundRect">
            <a:avLst>
              <a:gd name="adj" fmla="val 2700"/>
            </a:avLst>
          </a:prstGeom>
          <a:solidFill>
            <a:srgbClr val="FFFFFF">
              <a:alpha val="85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864037" y="781764"/>
            <a:ext cx="12902327" cy="15430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Fragilidades - Questionário do Corpo Técnico Administrativo</a:t>
            </a:r>
            <a:endParaRPr lang="en-US" sz="4860" dirty="0"/>
          </a:p>
        </p:txBody>
      </p:sp>
      <p:sp>
        <p:nvSpPr>
          <p:cNvPr id="7" name="Shape 4"/>
          <p:cNvSpPr/>
          <p:nvPr/>
        </p:nvSpPr>
        <p:spPr>
          <a:xfrm>
            <a:off x="864037" y="2972753"/>
            <a:ext cx="555427" cy="555427"/>
          </a:xfrm>
          <a:prstGeom prst="roundRect">
            <a:avLst>
              <a:gd name="adj" fmla="val 20003"/>
            </a:avLst>
          </a:prstGeom>
          <a:solidFill>
            <a:srgbClr val="DADBF1"/>
          </a:solidFill>
          <a:ln w="1524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1056680" y="3065264"/>
            <a:ext cx="170140" cy="3702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916"/>
              </a:lnSpc>
              <a:buNone/>
            </a:pPr>
            <a:r>
              <a:rPr lang="en-US" sz="2916" b="1" kern="0" spc="-8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2916" dirty="0"/>
          </a:p>
        </p:txBody>
      </p:sp>
      <p:sp>
        <p:nvSpPr>
          <p:cNvPr id="9" name="Text 6"/>
          <p:cNvSpPr/>
          <p:nvPr/>
        </p:nvSpPr>
        <p:spPr>
          <a:xfrm>
            <a:off x="1666280" y="2972753"/>
            <a:ext cx="3333988" cy="7715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b="1" kern="0" spc="-7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Desconhece o Plano de Carreira</a:t>
            </a:r>
            <a:endParaRPr lang="en-US" sz="2430" dirty="0"/>
          </a:p>
        </p:txBody>
      </p:sp>
      <p:sp>
        <p:nvSpPr>
          <p:cNvPr id="10" name="Text 7"/>
          <p:cNvSpPr/>
          <p:nvPr/>
        </p:nvSpPr>
        <p:spPr>
          <a:xfrm>
            <a:off x="1666280" y="3892391"/>
            <a:ext cx="3333988" cy="31603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técnico administrativo relata desconhecimento sobre o plano de carreira da instituição, o que pode gerar insegurança e dificuldades em seu desenvolvimento profissional.</a:t>
            </a:r>
            <a:endParaRPr lang="en-US" sz="1944" dirty="0"/>
          </a:p>
        </p:txBody>
      </p:sp>
      <p:sp>
        <p:nvSpPr>
          <p:cNvPr id="11" name="Shape 8"/>
          <p:cNvSpPr/>
          <p:nvPr/>
        </p:nvSpPr>
        <p:spPr>
          <a:xfrm>
            <a:off x="5247084" y="2972753"/>
            <a:ext cx="555427" cy="555427"/>
          </a:xfrm>
          <a:prstGeom prst="roundRect">
            <a:avLst>
              <a:gd name="adj" fmla="val 20003"/>
            </a:avLst>
          </a:prstGeom>
          <a:solidFill>
            <a:srgbClr val="DADBF1"/>
          </a:solidFill>
          <a:ln w="1524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5413653" y="3065264"/>
            <a:ext cx="222171" cy="3702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916"/>
              </a:lnSpc>
              <a:buNone/>
            </a:pPr>
            <a:r>
              <a:rPr lang="en-US" sz="2916" b="1" kern="0" spc="-8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2916" dirty="0"/>
          </a:p>
        </p:txBody>
      </p:sp>
      <p:sp>
        <p:nvSpPr>
          <p:cNvPr id="13" name="Text 10"/>
          <p:cNvSpPr/>
          <p:nvPr/>
        </p:nvSpPr>
        <p:spPr>
          <a:xfrm>
            <a:off x="6049328" y="2972753"/>
            <a:ext cx="3333988" cy="11572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b="1" kern="0" spc="-7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Dificuldade da Comunicação com a Sociedade</a:t>
            </a:r>
            <a:endParaRPr lang="en-US" sz="2430" dirty="0"/>
          </a:p>
        </p:txBody>
      </p:sp>
      <p:sp>
        <p:nvSpPr>
          <p:cNvPr id="14" name="Text 11"/>
          <p:cNvSpPr/>
          <p:nvPr/>
        </p:nvSpPr>
        <p:spPr>
          <a:xfrm>
            <a:off x="6049328" y="4278154"/>
            <a:ext cx="3333988" cy="27653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Há uma percepção de dificuldade na comunicação entre a universidade e a sociedade civil, o que pode prejudicar a divulgação das atividades e projetos desenvolvidos.</a:t>
            </a:r>
            <a:endParaRPr lang="en-US" sz="1944" dirty="0"/>
          </a:p>
        </p:txBody>
      </p:sp>
      <p:sp>
        <p:nvSpPr>
          <p:cNvPr id="15" name="Shape 12"/>
          <p:cNvSpPr/>
          <p:nvPr/>
        </p:nvSpPr>
        <p:spPr>
          <a:xfrm>
            <a:off x="9630132" y="2972753"/>
            <a:ext cx="555427" cy="555427"/>
          </a:xfrm>
          <a:prstGeom prst="roundRect">
            <a:avLst>
              <a:gd name="adj" fmla="val 20003"/>
            </a:avLst>
          </a:prstGeom>
          <a:solidFill>
            <a:srgbClr val="DADBF1"/>
          </a:solidFill>
          <a:ln w="1524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9791224" y="3065264"/>
            <a:ext cx="233124" cy="3702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916"/>
              </a:lnSpc>
              <a:buNone/>
            </a:pPr>
            <a:r>
              <a:rPr lang="en-US" sz="2916" b="1" kern="0" spc="-8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2916" dirty="0"/>
          </a:p>
        </p:txBody>
      </p:sp>
      <p:sp>
        <p:nvSpPr>
          <p:cNvPr id="17" name="Text 14"/>
          <p:cNvSpPr/>
          <p:nvPr/>
        </p:nvSpPr>
        <p:spPr>
          <a:xfrm>
            <a:off x="10432375" y="2972753"/>
            <a:ext cx="3333988" cy="7715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b="1" kern="0" spc="-7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Falta de Adesão nos Projetos de Extensão</a:t>
            </a:r>
            <a:endParaRPr lang="en-US" sz="2430" dirty="0"/>
          </a:p>
        </p:txBody>
      </p:sp>
      <p:sp>
        <p:nvSpPr>
          <p:cNvPr id="18" name="Text 15"/>
          <p:cNvSpPr/>
          <p:nvPr/>
        </p:nvSpPr>
        <p:spPr>
          <a:xfrm>
            <a:off x="10432375" y="3892391"/>
            <a:ext cx="3333988" cy="35554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técnico administrativo aponta uma falta de adesão e engajamento nos projetos de extensão promovidos pela universidade, o que pode indicar a necessidade de uma maior divulgação e incentivo a essa participação.</a:t>
            </a:r>
            <a:endParaRPr lang="en-US" sz="1944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1530787" y="583763"/>
            <a:ext cx="11568827" cy="13234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211"/>
              </a:lnSpc>
              <a:buNone/>
            </a:pPr>
            <a:r>
              <a:rPr lang="en-US" sz="4169" b="1" kern="0" spc="-125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Melhorias</a:t>
            </a:r>
            <a:r>
              <a:rPr lang="en-US" sz="4169" b="1" kern="0" spc="-1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</a:t>
            </a:r>
            <a:r>
              <a:rPr lang="en-US" sz="4169" b="1" kern="0" spc="-125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Questionário</a:t>
            </a:r>
            <a:r>
              <a:rPr lang="en-US" sz="4169" b="1" kern="0" spc="-1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Corpo Técnico Administrativo</a:t>
            </a:r>
            <a:endParaRPr lang="en-US" sz="4169" dirty="0"/>
          </a:p>
        </p:txBody>
      </p:sp>
      <p:sp>
        <p:nvSpPr>
          <p:cNvPr id="5" name="Shape 3"/>
          <p:cNvSpPr/>
          <p:nvPr/>
        </p:nvSpPr>
        <p:spPr>
          <a:xfrm>
            <a:off x="1530787" y="2569012"/>
            <a:ext cx="370523" cy="370523"/>
          </a:xfrm>
          <a:prstGeom prst="roundRect">
            <a:avLst>
              <a:gd name="adj" fmla="val 2572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2113002" y="2569012"/>
            <a:ext cx="5096351" cy="6615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06"/>
              </a:lnSpc>
              <a:buNone/>
            </a:pPr>
            <a:r>
              <a:rPr lang="en-US" sz="2085" b="1" kern="0" spc="-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Aquisição de Mesas e Cadeiras Ergonômicas</a:t>
            </a:r>
            <a:endParaRPr lang="en-US" sz="2085" dirty="0"/>
          </a:p>
        </p:txBody>
      </p:sp>
      <p:sp>
        <p:nvSpPr>
          <p:cNvPr id="7" name="Text 5"/>
          <p:cNvSpPr/>
          <p:nvPr/>
        </p:nvSpPr>
        <p:spPr>
          <a:xfrm>
            <a:off x="2113002" y="3357563"/>
            <a:ext cx="5096351" cy="1355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68"/>
              </a:lnSpc>
              <a:buNone/>
            </a:pPr>
            <a:r>
              <a:rPr lang="en-US" sz="1668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técnico administrativo destaca como melhoria a aquisição de mesas e cadeiras ergonômicas, o que contribui para o conforto e bem-estar dos funcionários durante o trabalho.</a:t>
            </a:r>
            <a:endParaRPr lang="en-US" sz="1668" dirty="0"/>
          </a:p>
        </p:txBody>
      </p:sp>
      <p:sp>
        <p:nvSpPr>
          <p:cNvPr id="8" name="Shape 6"/>
          <p:cNvSpPr/>
          <p:nvPr/>
        </p:nvSpPr>
        <p:spPr>
          <a:xfrm>
            <a:off x="7421047" y="2569012"/>
            <a:ext cx="370523" cy="370523"/>
          </a:xfrm>
          <a:prstGeom prst="roundRect">
            <a:avLst>
              <a:gd name="adj" fmla="val 2572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8003262" y="2569012"/>
            <a:ext cx="2851904" cy="3307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06"/>
              </a:lnSpc>
              <a:buNone/>
            </a:pPr>
            <a:r>
              <a:rPr lang="en-US" sz="2085" b="1" kern="0" spc="-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no Bicicletário</a:t>
            </a:r>
            <a:endParaRPr lang="en-US" sz="2085" dirty="0"/>
          </a:p>
        </p:txBody>
      </p:sp>
      <p:sp>
        <p:nvSpPr>
          <p:cNvPr id="10" name="Text 8"/>
          <p:cNvSpPr/>
          <p:nvPr/>
        </p:nvSpPr>
        <p:spPr>
          <a:xfrm>
            <a:off x="8003262" y="3026807"/>
            <a:ext cx="5096351" cy="1355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68"/>
              </a:lnSpc>
              <a:buNone/>
            </a:pPr>
            <a:r>
              <a:rPr lang="en-US" sz="1668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Outra melhoria apontada é a melhoria no bicicletário, facilitando o acesso e a segurança para aqueles que optam por se deslocar de bicicleta até a universidade.</a:t>
            </a:r>
            <a:endParaRPr lang="en-US" sz="1668" dirty="0"/>
          </a:p>
        </p:txBody>
      </p:sp>
      <p:sp>
        <p:nvSpPr>
          <p:cNvPr id="11" name="Shape 9"/>
          <p:cNvSpPr/>
          <p:nvPr/>
        </p:nvSpPr>
        <p:spPr>
          <a:xfrm>
            <a:off x="1530787" y="5162907"/>
            <a:ext cx="370523" cy="370523"/>
          </a:xfrm>
          <a:prstGeom prst="roundRect">
            <a:avLst>
              <a:gd name="adj" fmla="val 2572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2113002" y="5162907"/>
            <a:ext cx="5096351" cy="6615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06"/>
              </a:lnSpc>
              <a:buNone/>
            </a:pPr>
            <a:r>
              <a:rPr lang="en-US" sz="2085" b="1" kern="0" spc="-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na Comunicação entre os Setores</a:t>
            </a:r>
            <a:endParaRPr lang="en-US" sz="2085" dirty="0"/>
          </a:p>
        </p:txBody>
      </p:sp>
      <p:sp>
        <p:nvSpPr>
          <p:cNvPr id="13" name="Text 11"/>
          <p:cNvSpPr/>
          <p:nvPr/>
        </p:nvSpPr>
        <p:spPr>
          <a:xfrm>
            <a:off x="2113002" y="5951458"/>
            <a:ext cx="5096351" cy="1355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68"/>
              </a:lnSpc>
              <a:buNone/>
            </a:pPr>
            <a:r>
              <a:rPr lang="en-US" sz="1668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funcionários também destacam a melhoria na comunicação entre os diferentes setores da universidade, o que facilita a integração e o fluxo de informações.</a:t>
            </a:r>
            <a:endParaRPr lang="en-US" sz="1668" dirty="0"/>
          </a:p>
        </p:txBody>
      </p:sp>
      <p:sp>
        <p:nvSpPr>
          <p:cNvPr id="14" name="Shape 12"/>
          <p:cNvSpPr/>
          <p:nvPr/>
        </p:nvSpPr>
        <p:spPr>
          <a:xfrm>
            <a:off x="7421047" y="5162907"/>
            <a:ext cx="370523" cy="370523"/>
          </a:xfrm>
          <a:prstGeom prst="roundRect">
            <a:avLst>
              <a:gd name="adj" fmla="val 2572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8003262" y="5162907"/>
            <a:ext cx="5096351" cy="6615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06"/>
              </a:lnSpc>
              <a:buNone/>
            </a:pPr>
            <a:r>
              <a:rPr lang="en-US" sz="2085" b="1" kern="0" spc="-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Implantação das Reuniões Mensais para Abordar Assuntos Gerais</a:t>
            </a:r>
            <a:endParaRPr lang="en-US" sz="2085" dirty="0"/>
          </a:p>
        </p:txBody>
      </p:sp>
      <p:sp>
        <p:nvSpPr>
          <p:cNvPr id="16" name="Text 14"/>
          <p:cNvSpPr/>
          <p:nvPr/>
        </p:nvSpPr>
        <p:spPr>
          <a:xfrm>
            <a:off x="8003262" y="5951458"/>
            <a:ext cx="5096351" cy="16942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68"/>
              </a:lnSpc>
              <a:buNone/>
            </a:pPr>
            <a:r>
              <a:rPr lang="en-US" sz="1668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implantação de reuniões mensais para abordar assuntos gerais é vista como uma melhoria, pois promove a participação e o envolvimento do corpo técnico administrativo nas discussões e decisões da instituição.</a:t>
            </a:r>
            <a:endParaRPr lang="en-US" sz="1668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1972151" y="808553"/>
            <a:ext cx="10292834" cy="6113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814"/>
              </a:lnSpc>
              <a:buNone/>
            </a:pPr>
            <a:r>
              <a:rPr lang="en-US" sz="3851" b="1" kern="0" spc="-116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Fragilidades</a:t>
            </a:r>
            <a:r>
              <a:rPr lang="en-US" sz="3851" b="1" kern="0" spc="-11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</a:t>
            </a:r>
            <a:r>
              <a:rPr lang="en-US" sz="3851" b="1" kern="0" spc="-116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Questionário</a:t>
            </a:r>
            <a:r>
              <a:rPr lang="en-US" sz="3851" b="1" kern="0" spc="-11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Corpo Docente</a:t>
            </a:r>
            <a:endParaRPr lang="en-US" sz="3851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2151" y="1811179"/>
            <a:ext cx="2451497" cy="15150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72151" y="3570684"/>
            <a:ext cx="2451497" cy="6112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07"/>
              </a:lnSpc>
              <a:buNone/>
            </a:pPr>
            <a:r>
              <a:rPr lang="en-US" sz="1925" b="1" kern="0" spc="-5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Comunicação com a Sociedade</a:t>
            </a:r>
            <a:endParaRPr lang="en-US" sz="1925" dirty="0"/>
          </a:p>
        </p:txBody>
      </p:sp>
      <p:sp>
        <p:nvSpPr>
          <p:cNvPr id="7" name="Text 4"/>
          <p:cNvSpPr/>
          <p:nvPr/>
        </p:nvSpPr>
        <p:spPr>
          <a:xfrm>
            <a:off x="1972151" y="4299228"/>
            <a:ext cx="2451497" cy="25031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65"/>
              </a:lnSpc>
              <a:buNone/>
            </a:pPr>
            <a:r>
              <a:rPr lang="en-US" sz="1540" kern="0" spc="-3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docente aponta dificuldades na comunicação entre a universidade e a sociedade civil, o que pode prejudicar a divulgação das atividades e projetos desenvolvidos.</a:t>
            </a:r>
            <a:endParaRPr lang="en-US" sz="154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018" y="1811179"/>
            <a:ext cx="2451497" cy="151507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717018" y="3570684"/>
            <a:ext cx="2451497" cy="916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07"/>
              </a:lnSpc>
              <a:buNone/>
            </a:pPr>
            <a:r>
              <a:rPr lang="en-US" sz="1925" b="1" kern="0" spc="-5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Adesão em Atividades de Pesquisa e Extensão</a:t>
            </a:r>
            <a:endParaRPr lang="en-US" sz="1925" dirty="0"/>
          </a:p>
        </p:txBody>
      </p:sp>
      <p:sp>
        <p:nvSpPr>
          <p:cNvPr id="10" name="Text 6"/>
          <p:cNvSpPr/>
          <p:nvPr/>
        </p:nvSpPr>
        <p:spPr>
          <a:xfrm>
            <a:off x="4717018" y="4827287"/>
            <a:ext cx="2451497" cy="28160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65"/>
              </a:lnSpc>
              <a:buNone/>
            </a:pPr>
            <a:r>
              <a:rPr lang="en-US" sz="1540" kern="0" spc="-3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professores apontam uma falta de adesão e engajamento nos projetos de pesquisa e extensão promovidos pela universidade, indicando a necessidade de maior divulgação e incentivo a essa participação.</a:t>
            </a:r>
            <a:endParaRPr lang="en-US" sz="154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1885" y="1811179"/>
            <a:ext cx="2451497" cy="151507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61885" y="3570684"/>
            <a:ext cx="2451497" cy="916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07"/>
              </a:lnSpc>
              <a:buNone/>
            </a:pPr>
            <a:r>
              <a:rPr lang="en-US" sz="1925" b="1" kern="0" spc="-5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Equipamentos e Materiais para as Aulas</a:t>
            </a:r>
            <a:endParaRPr lang="en-US" sz="1925" dirty="0"/>
          </a:p>
        </p:txBody>
      </p:sp>
      <p:sp>
        <p:nvSpPr>
          <p:cNvPr id="13" name="Text 8"/>
          <p:cNvSpPr/>
          <p:nvPr/>
        </p:nvSpPr>
        <p:spPr>
          <a:xfrm>
            <a:off x="7461885" y="4604861"/>
            <a:ext cx="2451497" cy="2190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65"/>
              </a:lnSpc>
              <a:buNone/>
            </a:pPr>
            <a:r>
              <a:rPr lang="en-US" sz="1540" kern="0" spc="-3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docente destaca a insuficiência de equipamentos e materiais adequados para a realização das aulas, o que pode comprometer a qualidade do ensino.</a:t>
            </a:r>
            <a:endParaRPr lang="en-US" sz="154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6752" y="1811179"/>
            <a:ext cx="2451497" cy="151507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06752" y="3570684"/>
            <a:ext cx="2445306" cy="3056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07"/>
              </a:lnSpc>
              <a:buNone/>
            </a:pPr>
            <a:r>
              <a:rPr lang="en-US" sz="1925" b="1" kern="0" spc="-5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Práticas Insuficientes</a:t>
            </a:r>
            <a:endParaRPr lang="en-US" sz="1925" dirty="0"/>
          </a:p>
        </p:txBody>
      </p:sp>
      <p:sp>
        <p:nvSpPr>
          <p:cNvPr id="16" name="Text 10"/>
          <p:cNvSpPr/>
          <p:nvPr/>
        </p:nvSpPr>
        <p:spPr>
          <a:xfrm>
            <a:off x="10206752" y="3993594"/>
            <a:ext cx="2451497" cy="25031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65"/>
              </a:lnSpc>
              <a:buNone/>
            </a:pPr>
            <a:r>
              <a:rPr lang="en-US" sz="1540" kern="0" spc="-3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professores apontam a necessidade de mais práticas e atividades aplicadas, além de uma maior integração entre teoria e prática, para uma formação mais completa dos alunos.</a:t>
            </a:r>
            <a:endParaRPr lang="en-US" sz="154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864037" y="1203008"/>
            <a:ext cx="12329398" cy="7715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Melhorias - Questionário do Corpo Docente</a:t>
            </a:r>
            <a:endParaRPr lang="en-US" sz="486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37" y="2468285"/>
            <a:ext cx="617220" cy="6172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4037" y="3332321"/>
            <a:ext cx="4053840" cy="7715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2430" b="1" kern="0" spc="-7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 Conhecimento do Plano de Carreira</a:t>
            </a:r>
            <a:endParaRPr lang="en-US" sz="2430" dirty="0"/>
          </a:p>
        </p:txBody>
      </p:sp>
      <p:sp>
        <p:nvSpPr>
          <p:cNvPr id="7" name="Text 4"/>
          <p:cNvSpPr/>
          <p:nvPr/>
        </p:nvSpPr>
        <p:spPr>
          <a:xfrm>
            <a:off x="864037" y="4251960"/>
            <a:ext cx="4053840" cy="19752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docente relata ter um maior conhecimento sobre o plano de carreira da instituição, o que gera satisfação com as condições de trabalho.</a:t>
            </a:r>
            <a:endParaRPr lang="en-US" sz="1944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161" y="2468285"/>
            <a:ext cx="617220" cy="6172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88161" y="3332321"/>
            <a:ext cx="4053959" cy="7715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2430" b="1" kern="0" spc="-7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 Divulgação dos Cursos</a:t>
            </a:r>
            <a:endParaRPr lang="en-US" sz="2430" dirty="0"/>
          </a:p>
        </p:txBody>
      </p:sp>
      <p:sp>
        <p:nvSpPr>
          <p:cNvPr id="10" name="Text 6"/>
          <p:cNvSpPr/>
          <p:nvPr/>
        </p:nvSpPr>
        <p:spPr>
          <a:xfrm>
            <a:off x="5288161" y="4251960"/>
            <a:ext cx="4053959" cy="19752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professores destacam a maior divulgação dos cursos, projetos de extensão, semanas acadêmicas e encontros de transversalidades no calendário escolar da UNIMES.</a:t>
            </a:r>
            <a:endParaRPr lang="en-US" sz="1944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2404" y="2468285"/>
            <a:ext cx="617220" cy="6172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712404" y="3332321"/>
            <a:ext cx="3733681" cy="3857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2430" b="1" kern="0" spc="-7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 Fomento à Pesquisa</a:t>
            </a:r>
            <a:endParaRPr lang="en-US" sz="2430" dirty="0"/>
          </a:p>
        </p:txBody>
      </p:sp>
      <p:sp>
        <p:nvSpPr>
          <p:cNvPr id="13" name="Text 8"/>
          <p:cNvSpPr/>
          <p:nvPr/>
        </p:nvSpPr>
        <p:spPr>
          <a:xfrm>
            <a:off x="9712404" y="3866198"/>
            <a:ext cx="4053959" cy="31603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docentes apontam um maior fomento e participação em projetos de pesquisa, iniciação científica, com apresentação em semanas acadêmicas, congressos e simpósios, nacionais e internacionais, com divulgação interna e externa.</a:t>
            </a:r>
            <a:endParaRPr lang="en-US" sz="1944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2205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371129" y="501968"/>
            <a:ext cx="11090227" cy="11313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454"/>
              </a:lnSpc>
              <a:buNone/>
            </a:pPr>
            <a:r>
              <a:rPr lang="en-US" sz="3563" b="1" kern="0" spc="-107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Fragilidades - Questionário do Corpo Discente (Presencial)</a:t>
            </a:r>
            <a:endParaRPr lang="en-US" sz="3563" dirty="0"/>
          </a:p>
        </p:txBody>
      </p:sp>
      <p:sp>
        <p:nvSpPr>
          <p:cNvPr id="5" name="Text 3"/>
          <p:cNvSpPr/>
          <p:nvPr/>
        </p:nvSpPr>
        <p:spPr>
          <a:xfrm>
            <a:off x="2371130" y="2085737"/>
            <a:ext cx="4144447" cy="2827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227"/>
              </a:lnSpc>
              <a:buNone/>
            </a:pPr>
            <a:r>
              <a:rPr lang="en-US" sz="1782" b="1" kern="0" spc="-5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Falta de Comunicação com a Sociedade</a:t>
            </a:r>
            <a:endParaRPr lang="en-US" sz="1782" dirty="0"/>
          </a:p>
        </p:txBody>
      </p:sp>
      <p:sp>
        <p:nvSpPr>
          <p:cNvPr id="6" name="Text 4"/>
          <p:cNvSpPr/>
          <p:nvPr/>
        </p:nvSpPr>
        <p:spPr>
          <a:xfrm>
            <a:off x="2371130" y="2549485"/>
            <a:ext cx="4723209" cy="1158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81"/>
              </a:lnSpc>
              <a:buNone/>
            </a:pPr>
            <a:r>
              <a:rPr lang="en-US" sz="1425" kern="0" spc="-29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</a:t>
            </a:r>
            <a:r>
              <a:rPr lang="en-US" sz="1425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425" kern="0" spc="-29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alunos</a:t>
            </a:r>
            <a:r>
              <a:rPr lang="en-US" sz="1425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apontam uma dificuldade na comunicação entre a universidade e a sociedade civil, o que pode prejudicar a divulgação das atividades e projetos desenvolvidos.</a:t>
            </a:r>
            <a:endParaRPr lang="en-US" sz="1425" dirty="0"/>
          </a:p>
        </p:txBody>
      </p:sp>
      <p:sp>
        <p:nvSpPr>
          <p:cNvPr id="7" name="Text 5"/>
          <p:cNvSpPr/>
          <p:nvPr/>
        </p:nvSpPr>
        <p:spPr>
          <a:xfrm>
            <a:off x="7543443" y="2085737"/>
            <a:ext cx="4723209" cy="5655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27"/>
              </a:lnSpc>
              <a:buNone/>
            </a:pPr>
            <a:r>
              <a:rPr lang="en-US" sz="1782" b="1" kern="0" spc="-5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Insatisfação Parcial com a Acessibilidade e Segurança</a:t>
            </a:r>
            <a:endParaRPr lang="en-US" sz="1782" dirty="0"/>
          </a:p>
        </p:txBody>
      </p:sp>
      <p:sp>
        <p:nvSpPr>
          <p:cNvPr id="8" name="Text 6"/>
          <p:cNvSpPr/>
          <p:nvPr/>
        </p:nvSpPr>
        <p:spPr>
          <a:xfrm>
            <a:off x="7543443" y="2832259"/>
            <a:ext cx="4723209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81"/>
              </a:lnSpc>
              <a:buNone/>
            </a:pPr>
            <a:r>
              <a:rPr lang="en-US" sz="1425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Parte dos alunos demonstra insatisfação com as condições de acessibilidade e segurança no campus, o que requer atenção e melhorias.</a:t>
            </a:r>
            <a:endParaRPr lang="en-US" sz="1425" dirty="0"/>
          </a:p>
        </p:txBody>
      </p:sp>
      <p:sp>
        <p:nvSpPr>
          <p:cNvPr id="9" name="Text 7"/>
          <p:cNvSpPr/>
          <p:nvPr/>
        </p:nvSpPr>
        <p:spPr>
          <a:xfrm>
            <a:off x="2371130" y="4255175"/>
            <a:ext cx="3069788" cy="2827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227"/>
              </a:lnSpc>
              <a:buNone/>
            </a:pPr>
            <a:r>
              <a:rPr lang="en-US" sz="1782" b="1" kern="0" spc="-5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Adequação das Salas de Aula</a:t>
            </a:r>
            <a:endParaRPr lang="en-US" sz="1782" dirty="0"/>
          </a:p>
        </p:txBody>
      </p:sp>
      <p:sp>
        <p:nvSpPr>
          <p:cNvPr id="10" name="Text 8"/>
          <p:cNvSpPr/>
          <p:nvPr/>
        </p:nvSpPr>
        <p:spPr>
          <a:xfrm>
            <a:off x="2371130" y="4718923"/>
            <a:ext cx="4723209" cy="1158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81"/>
              </a:lnSpc>
              <a:buNone/>
            </a:pPr>
            <a:r>
              <a:rPr lang="en-US" sz="1425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indicam a necessidade de melhor adequação das salas de aula em termos de acústica, luminosidade, climatização e conservação, visando proporcionar um ambiente mais propício ao aprendizado.</a:t>
            </a:r>
            <a:endParaRPr lang="en-US" sz="1425" dirty="0"/>
          </a:p>
        </p:txBody>
      </p:sp>
      <p:sp>
        <p:nvSpPr>
          <p:cNvPr id="11" name="Text 9"/>
          <p:cNvSpPr/>
          <p:nvPr/>
        </p:nvSpPr>
        <p:spPr>
          <a:xfrm>
            <a:off x="7543443" y="4255175"/>
            <a:ext cx="4723209" cy="5655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27"/>
              </a:lnSpc>
              <a:buNone/>
            </a:pPr>
            <a:r>
              <a:rPr lang="pt-BR" sz="1782" b="1" kern="0" spc="-5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Aquisição de Equipamentos e Materiais para aulas Práticas</a:t>
            </a:r>
          </a:p>
        </p:txBody>
      </p:sp>
      <p:sp>
        <p:nvSpPr>
          <p:cNvPr id="12" name="Text 10"/>
          <p:cNvSpPr/>
          <p:nvPr/>
        </p:nvSpPr>
        <p:spPr>
          <a:xfrm>
            <a:off x="7543443" y="5001697"/>
            <a:ext cx="4723209" cy="1158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281"/>
              </a:lnSpc>
              <a:buNone/>
            </a:pPr>
            <a:r>
              <a:rPr lang="en-US" sz="1425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apontam a necessidade de aquisição de mais equipamentos e materiais para a realização de aulas práticas, a fim de complementar e enriquecer o processo de ensino-aprendizagem.</a:t>
            </a:r>
            <a:endParaRPr lang="en-US" sz="1425" dirty="0"/>
          </a:p>
        </p:txBody>
      </p:sp>
      <p:sp>
        <p:nvSpPr>
          <p:cNvPr id="13" name="Text 11"/>
          <p:cNvSpPr/>
          <p:nvPr/>
        </p:nvSpPr>
        <p:spPr>
          <a:xfrm>
            <a:off x="2371130" y="6594277"/>
            <a:ext cx="5878711" cy="2827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227"/>
              </a:lnSpc>
              <a:buNone/>
            </a:pPr>
            <a:r>
              <a:rPr lang="en-US" sz="1782" b="1" kern="0" spc="-5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Atendimento a Alunos com Dificuldades de Aprendizado</a:t>
            </a:r>
            <a:endParaRPr lang="en-US" sz="1782" dirty="0"/>
          </a:p>
        </p:txBody>
      </p:sp>
      <p:sp>
        <p:nvSpPr>
          <p:cNvPr id="14" name="Text 12"/>
          <p:cNvSpPr/>
          <p:nvPr/>
        </p:nvSpPr>
        <p:spPr>
          <a:xfrm>
            <a:off x="2371130" y="7024942"/>
            <a:ext cx="9888022" cy="57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81"/>
              </a:lnSpc>
              <a:buNone/>
            </a:pPr>
            <a:r>
              <a:rPr lang="en-US" sz="1425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relatam a necessidade de um melhor atendimento e suporte para aqueles que apresentam dificuldades de aprendizado, visando garantir o pleno desenvolvimento acadêmico.</a:t>
            </a:r>
            <a:endParaRPr lang="en-US" sz="14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69263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594967" y="475178"/>
            <a:ext cx="11167332" cy="10801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253"/>
              </a:lnSpc>
              <a:buNone/>
            </a:pPr>
            <a:r>
              <a:rPr lang="en-US" sz="3560" b="1" kern="0" spc="-102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Melhorias</a:t>
            </a:r>
            <a:r>
              <a:rPr lang="en-US" sz="3560" b="1" kern="0" spc="-10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</a:t>
            </a:r>
            <a:r>
              <a:rPr lang="en-US" sz="3560" b="1" kern="0" spc="-102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Questionário</a:t>
            </a:r>
            <a:r>
              <a:rPr lang="en-US" sz="3560" b="1" kern="0" spc="-10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Corpo Discente (Presencial)</a:t>
            </a:r>
            <a:endParaRPr lang="en-US" sz="3560" dirty="0"/>
          </a:p>
        </p:txBody>
      </p:sp>
      <p:sp>
        <p:nvSpPr>
          <p:cNvPr id="5" name="Shape 3"/>
          <p:cNvSpPr/>
          <p:nvPr/>
        </p:nvSpPr>
        <p:spPr>
          <a:xfrm>
            <a:off x="2594967" y="1900952"/>
            <a:ext cx="3031569" cy="3756660"/>
          </a:xfrm>
          <a:prstGeom prst="roundRect">
            <a:avLst>
              <a:gd name="adj" fmla="val 256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2775347" y="2081332"/>
            <a:ext cx="2670810" cy="809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Integração de Ações Internas e Externas entre Vários Cursos</a:t>
            </a:r>
            <a:endParaRPr lang="en-US" sz="1701" dirty="0"/>
          </a:p>
        </p:txBody>
      </p:sp>
      <p:sp>
        <p:nvSpPr>
          <p:cNvPr id="7" name="Text 5"/>
          <p:cNvSpPr/>
          <p:nvPr/>
        </p:nvSpPr>
        <p:spPr>
          <a:xfrm>
            <a:off x="2775347" y="2994660"/>
            <a:ext cx="2670810" cy="16594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destacam a melhoria na integração de ações internas e externas entre os diversos cursos da universidade, promovendo uma maior sinergia e colaboração entre as diferentes áreas.</a:t>
            </a:r>
            <a:endParaRPr lang="en-US" sz="1361" dirty="0"/>
          </a:p>
        </p:txBody>
      </p:sp>
      <p:sp>
        <p:nvSpPr>
          <p:cNvPr id="8" name="Shape 6"/>
          <p:cNvSpPr/>
          <p:nvPr/>
        </p:nvSpPr>
        <p:spPr>
          <a:xfrm>
            <a:off x="5799296" y="1900952"/>
            <a:ext cx="3031569" cy="3756660"/>
          </a:xfrm>
          <a:prstGeom prst="roundRect">
            <a:avLst>
              <a:gd name="adj" fmla="val 256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5979676" y="2081332"/>
            <a:ext cx="2670810" cy="809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 Envolvimento com Projetos de Pesquisa e Extensão</a:t>
            </a:r>
            <a:endParaRPr lang="en-US" sz="1701" dirty="0"/>
          </a:p>
        </p:txBody>
      </p:sp>
      <p:sp>
        <p:nvSpPr>
          <p:cNvPr id="10" name="Text 8"/>
          <p:cNvSpPr/>
          <p:nvPr/>
        </p:nvSpPr>
        <p:spPr>
          <a:xfrm>
            <a:off x="5979676" y="2994660"/>
            <a:ext cx="2670810" cy="16594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apontam um maior envolvimento e participação em projetos de pesquisa e extensão, o que enriquece sua formação acadêmica e promove uma maior integração com a comunidade.</a:t>
            </a:r>
            <a:endParaRPr lang="en-US" sz="1361" dirty="0"/>
          </a:p>
        </p:txBody>
      </p:sp>
      <p:sp>
        <p:nvSpPr>
          <p:cNvPr id="11" name="Shape 9"/>
          <p:cNvSpPr/>
          <p:nvPr/>
        </p:nvSpPr>
        <p:spPr>
          <a:xfrm>
            <a:off x="9003625" y="1900952"/>
            <a:ext cx="3031569" cy="3756660"/>
          </a:xfrm>
          <a:prstGeom prst="roundRect">
            <a:avLst>
              <a:gd name="adj" fmla="val 256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9184005" y="2081332"/>
            <a:ext cx="2670810" cy="10796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Utilização de Métodos e Técnicas Didático-Pedagógicas com Avanços Tecnológicos</a:t>
            </a:r>
            <a:endParaRPr lang="en-US" sz="1701" dirty="0"/>
          </a:p>
        </p:txBody>
      </p:sp>
      <p:sp>
        <p:nvSpPr>
          <p:cNvPr id="13" name="Text 11"/>
          <p:cNvSpPr/>
          <p:nvPr/>
        </p:nvSpPr>
        <p:spPr>
          <a:xfrm>
            <a:off x="9184005" y="3264575"/>
            <a:ext cx="2670810" cy="22126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estudantes destacam a melhoria na utilização de métodos e técnicas didático-pedagógicas, com a incorporação de avanços tecnológicos, o que contribui para uma experiência de aprendizagem mais dinâmica e engajadora.</a:t>
            </a:r>
            <a:endParaRPr lang="en-US" sz="1361" dirty="0"/>
          </a:p>
        </p:txBody>
      </p:sp>
      <p:sp>
        <p:nvSpPr>
          <p:cNvPr id="14" name="Shape 12"/>
          <p:cNvSpPr/>
          <p:nvPr/>
        </p:nvSpPr>
        <p:spPr>
          <a:xfrm>
            <a:off x="2594967" y="5830372"/>
            <a:ext cx="4633793" cy="2387084"/>
          </a:xfrm>
          <a:prstGeom prst="roundRect">
            <a:avLst>
              <a:gd name="adj" fmla="val 325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2775347" y="6010751"/>
            <a:ext cx="4273034" cy="809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Adequação Parcial da Infraestrutura dos Laboratórios, Salas de Aulas e Salas de Apoio</a:t>
            </a:r>
            <a:endParaRPr lang="en-US" sz="1701" dirty="0"/>
          </a:p>
        </p:txBody>
      </p:sp>
      <p:sp>
        <p:nvSpPr>
          <p:cNvPr id="16" name="Text 14"/>
          <p:cNvSpPr/>
          <p:nvPr/>
        </p:nvSpPr>
        <p:spPr>
          <a:xfrm>
            <a:off x="2775347" y="6924080"/>
            <a:ext cx="4273034" cy="11063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apontam uma adequação parcial da infraestrutura dos laboratórios, salas de aula e salas de apoio, o que melhora as condições para o desenvolvimento das atividades acadêmicas.</a:t>
            </a:r>
            <a:endParaRPr lang="en-US" sz="1361" dirty="0"/>
          </a:p>
        </p:txBody>
      </p:sp>
      <p:sp>
        <p:nvSpPr>
          <p:cNvPr id="17" name="Shape 15"/>
          <p:cNvSpPr/>
          <p:nvPr/>
        </p:nvSpPr>
        <p:spPr>
          <a:xfrm>
            <a:off x="7401520" y="5830372"/>
            <a:ext cx="4633793" cy="2387084"/>
          </a:xfrm>
          <a:prstGeom prst="roundRect">
            <a:avLst>
              <a:gd name="adj" fmla="val 325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7581900" y="6010751"/>
            <a:ext cx="4273034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Aquisição de Novos Equipamentos para os Laboratórios</a:t>
            </a:r>
            <a:endParaRPr lang="en-US" sz="1701" dirty="0"/>
          </a:p>
        </p:txBody>
      </p:sp>
      <p:sp>
        <p:nvSpPr>
          <p:cNvPr id="19" name="Text 17"/>
          <p:cNvSpPr/>
          <p:nvPr/>
        </p:nvSpPr>
        <p:spPr>
          <a:xfrm>
            <a:off x="7581900" y="6654165"/>
            <a:ext cx="4273034" cy="13829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estudantes destacam a aquisição de novos equipamentos para os laboratórios, o que contribui para a melhoria das práticas e experimentos realizados durante o processo de ensino-aprendizagem.</a:t>
            </a:r>
            <a:endParaRPr lang="en-US" sz="136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0861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4037" y="3824764"/>
            <a:ext cx="12902327" cy="15430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Cronograma dos </a:t>
            </a:r>
            <a:r>
              <a:rPr lang="en-US" sz="4860" b="1" kern="0" spc="-146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Questionários</a:t>
            </a: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</a:t>
            </a:r>
          </a:p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Triênio</a:t>
            </a: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2024 - 2026</a:t>
            </a:r>
            <a:endParaRPr lang="en-US" sz="48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0" name="Picture 76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5" t="13171" r="16618" b="10267"/>
          <a:stretch/>
        </p:blipFill>
        <p:spPr bwMode="auto">
          <a:xfrm>
            <a:off x="1534886" y="228600"/>
            <a:ext cx="12001500" cy="7946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484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50437" y="2667476"/>
            <a:ext cx="6910149" cy="7715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Melhorias e Fragilidades</a:t>
            </a:r>
            <a:endParaRPr lang="en-US" sz="4860" dirty="0"/>
          </a:p>
        </p:txBody>
      </p:sp>
      <p:sp>
        <p:nvSpPr>
          <p:cNvPr id="6" name="Text 3"/>
          <p:cNvSpPr/>
          <p:nvPr/>
        </p:nvSpPr>
        <p:spPr>
          <a:xfrm>
            <a:off x="6745367" y="3809287"/>
            <a:ext cx="7020997" cy="3950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lnSpc>
                <a:spcPts val="3110"/>
              </a:lnSpc>
              <a:buSzPct val="100000"/>
              <a:buChar char="•"/>
            </a:pPr>
            <a:r>
              <a:rPr lang="en-US" sz="1944" b="1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Relata melhorias e fragilidades no ensino, extensão e pesquisa</a:t>
            </a:r>
            <a:endParaRPr lang="en-US" sz="1944" dirty="0"/>
          </a:p>
        </p:txBody>
      </p:sp>
      <p:sp>
        <p:nvSpPr>
          <p:cNvPr id="7" name="Text 4"/>
          <p:cNvSpPr/>
          <p:nvPr/>
        </p:nvSpPr>
        <p:spPr>
          <a:xfrm>
            <a:off x="6745367" y="4644620"/>
            <a:ext cx="7020997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342900" indent="-342900" algn="l">
              <a:lnSpc>
                <a:spcPts val="3110"/>
              </a:lnSpc>
              <a:buSzPct val="100000"/>
              <a:buChar char="•"/>
            </a:pPr>
            <a:r>
              <a:rPr lang="en-US" sz="1944" b="1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Identifica atos e ações</a:t>
            </a:r>
            <a:endParaRPr lang="en-US" sz="1944" dirty="0"/>
          </a:p>
        </p:txBody>
      </p:sp>
      <p:sp>
        <p:nvSpPr>
          <p:cNvPr id="8" name="Text 5"/>
          <p:cNvSpPr/>
          <p:nvPr/>
        </p:nvSpPr>
        <p:spPr>
          <a:xfrm>
            <a:off x="6745367" y="5125989"/>
            <a:ext cx="7020997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342900" indent="-342900" algn="l">
              <a:lnSpc>
                <a:spcPts val="3110"/>
              </a:lnSpc>
              <a:buSzPct val="100000"/>
              <a:buChar char="•"/>
            </a:pPr>
            <a:r>
              <a:rPr lang="en-US" sz="1944" b="1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Possibilita a implementação de ações de melhorias</a:t>
            </a:r>
            <a:endParaRPr lang="en-US" sz="1944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9496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354342" y="499467"/>
            <a:ext cx="9921716" cy="11351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469"/>
              </a:lnSpc>
              <a:buNone/>
            </a:pPr>
            <a:r>
              <a:rPr lang="en-US" sz="3575" b="1" kern="0" spc="-107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COMPOSIÇÃO DA CPA – </a:t>
            </a:r>
          </a:p>
          <a:p>
            <a:pPr marL="0" indent="0" algn="ctr">
              <a:lnSpc>
                <a:spcPts val="4469"/>
              </a:lnSpc>
              <a:buNone/>
            </a:pPr>
            <a:r>
              <a:rPr lang="en-US" sz="3575" b="1" kern="0" spc="-107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PORTARIA nº 18/2024 – G.R</a:t>
            </a:r>
            <a:endParaRPr lang="en-US" sz="3575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342" y="1997869"/>
            <a:ext cx="2276118" cy="140672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354342" y="3631525"/>
            <a:ext cx="2276118" cy="8511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235"/>
              </a:lnSpc>
              <a:buNone/>
            </a:pPr>
            <a:r>
              <a:rPr lang="en-US" sz="1788" b="1" kern="0" spc="-5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Presidente</a:t>
            </a:r>
            <a:endParaRPr lang="en-US" sz="1788" dirty="0"/>
          </a:p>
        </p:txBody>
      </p:sp>
      <p:sp>
        <p:nvSpPr>
          <p:cNvPr id="7" name="Text 4"/>
          <p:cNvSpPr/>
          <p:nvPr/>
        </p:nvSpPr>
        <p:spPr>
          <a:xfrm>
            <a:off x="2354342" y="4315989"/>
            <a:ext cx="2276118" cy="17437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288"/>
              </a:lnSpc>
              <a:buNone/>
            </a:pPr>
            <a:r>
              <a:rPr lang="en-US" sz="1430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Prof. Dr. Gustavo Duarte Mendes é o presidente da Comissão Própria de Avaliação (CPA) da Universidade Metropolitana de Santos - UNIMES.</a:t>
            </a:r>
            <a:endParaRPr lang="en-US" sz="143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2875" y="1997869"/>
            <a:ext cx="2276118" cy="140672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902875" y="3631525"/>
            <a:ext cx="2276118" cy="5674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235"/>
              </a:lnSpc>
              <a:buNone/>
            </a:pPr>
            <a:r>
              <a:rPr lang="en-US" sz="1788" b="1" kern="0" spc="-54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Docente</a:t>
            </a:r>
            <a:r>
              <a:rPr lang="en-US" sz="1788" b="1" kern="0" spc="-5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788" b="1" kern="0" spc="-54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Membros</a:t>
            </a:r>
            <a:r>
              <a:rPr lang="en-US" sz="1788" b="1" kern="0" spc="-5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Externos</a:t>
            </a:r>
            <a:endParaRPr lang="en-US" sz="1788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1408" y="1997869"/>
            <a:ext cx="2276118" cy="140672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51408" y="3631525"/>
            <a:ext cx="2276118" cy="5674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235"/>
              </a:lnSpc>
              <a:buNone/>
            </a:pPr>
            <a:r>
              <a:rPr lang="en-US" sz="1788" b="1" kern="0" spc="-5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 Técnico Administrativo</a:t>
            </a:r>
            <a:endParaRPr lang="en-US" sz="1788" dirty="0"/>
          </a:p>
        </p:txBody>
      </p:sp>
      <p:sp>
        <p:nvSpPr>
          <p:cNvPr id="13" name="Text 8"/>
          <p:cNvSpPr/>
          <p:nvPr/>
        </p:nvSpPr>
        <p:spPr>
          <a:xfrm>
            <a:off x="7451408" y="4307919"/>
            <a:ext cx="2276118" cy="2906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288"/>
              </a:lnSpc>
              <a:buNone/>
            </a:pPr>
            <a:r>
              <a:rPr lang="en-US" sz="1430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CPA também conta com a participação de membros do corpo técnico administrativo, como Daniel Sanches, Luiz Felipe Silva dos Reis, Letícia Cristiane da Conceição, Nivia Cristina Mello Queiróz e Rúbia Lisboa da Silva Oliveira.</a:t>
            </a:r>
            <a:endParaRPr lang="en-US" sz="143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9940" y="1997869"/>
            <a:ext cx="2276118" cy="140672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999940" y="3631525"/>
            <a:ext cx="2270403" cy="28372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235"/>
              </a:lnSpc>
              <a:buNone/>
            </a:pPr>
            <a:r>
              <a:rPr lang="en-US" sz="1788" b="1" kern="0" spc="-5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Discentes</a:t>
            </a:r>
            <a:endParaRPr lang="en-US" sz="1788" dirty="0"/>
          </a:p>
        </p:txBody>
      </p:sp>
      <p:sp>
        <p:nvSpPr>
          <p:cNvPr id="16" name="Text 10"/>
          <p:cNvSpPr/>
          <p:nvPr/>
        </p:nvSpPr>
        <p:spPr>
          <a:xfrm>
            <a:off x="9994225" y="4273276"/>
            <a:ext cx="2276118" cy="26156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288"/>
              </a:lnSpc>
              <a:buNone/>
            </a:pPr>
            <a:r>
              <a:rPr lang="en-US" sz="1430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CPA é composta também por discentes, como Aline Carvalho Cavalcanti, Isabella Marçal de Souza, Luana Cardoso Dias, Mariane Thomaz Faião Rauscher, Stelinne de Mattos Ramos Dutra e Thiago Yuuki Kuroiwa.</a:t>
            </a:r>
            <a:endParaRPr lang="en-US" sz="1430" dirty="0"/>
          </a:p>
        </p:txBody>
      </p:sp>
      <p:sp>
        <p:nvSpPr>
          <p:cNvPr id="18" name="Text 6"/>
          <p:cNvSpPr/>
          <p:nvPr/>
        </p:nvSpPr>
        <p:spPr>
          <a:xfrm>
            <a:off x="4903153" y="4303084"/>
            <a:ext cx="2275840" cy="34874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290"/>
              </a:lnSpc>
              <a:spcAft>
                <a:spcPts val="0"/>
              </a:spcAft>
            </a:pPr>
            <a:r>
              <a:rPr lang="en-US" sz="1450" kern="1200" spc="-30">
                <a:solidFill>
                  <a:srgbClr val="272525"/>
                </a:solidFill>
                <a:effectLst/>
                <a:latin typeface="Inter"/>
                <a:ea typeface="Inter"/>
                <a:cs typeface="Inter"/>
              </a:rPr>
              <a:t>A CPA conta com a participação dos docentes: Amaury Alípio Pimentel, Ana Lúcia de Braga e Silva Santos, Elaine Cristina dos Santos Giovanini, Eliane Marta Quiñones Braz, e Marco Antônio Di Pinto; e  dos membros externos : Claudio Luis Caetano Marques e Sandra Helena Matias Corrêa</a:t>
            </a:r>
            <a:endParaRPr lang="pt-BR" sz="1200"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208252" y="516136"/>
            <a:ext cx="10213896" cy="11684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601"/>
              </a:lnSpc>
              <a:buNone/>
            </a:pPr>
            <a:r>
              <a:rPr lang="en-US" sz="3681" b="1" kern="0" spc="-11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SEGMENTOS CONSULTADOS: SOCIEDADE ACADÊMICA E CIVIL</a:t>
            </a:r>
            <a:endParaRPr lang="en-US" sz="3681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252" y="2058472"/>
            <a:ext cx="467439" cy="46743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208252" y="2712839"/>
            <a:ext cx="2337197" cy="2920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40" b="1" kern="0" spc="-5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Gestores</a:t>
            </a:r>
            <a:endParaRPr lang="en-US" sz="1840" dirty="0"/>
          </a:p>
        </p:txBody>
      </p:sp>
      <p:sp>
        <p:nvSpPr>
          <p:cNvPr id="7" name="Text 4"/>
          <p:cNvSpPr/>
          <p:nvPr/>
        </p:nvSpPr>
        <p:spPr>
          <a:xfrm>
            <a:off x="2208252" y="3117056"/>
            <a:ext cx="2343150" cy="8972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56"/>
              </a:lnSpc>
              <a:buNone/>
            </a:pPr>
            <a:r>
              <a:rPr lang="en-US" sz="1472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avaliação interna envolve a participação dos gestores da universidade.</a:t>
            </a:r>
            <a:endParaRPr lang="en-US" sz="1472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1794" y="2058472"/>
            <a:ext cx="467439" cy="46743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831794" y="2712839"/>
            <a:ext cx="2337197" cy="2920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40" b="1" kern="0" spc="-5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 Docente</a:t>
            </a:r>
            <a:endParaRPr lang="en-US" sz="1840" dirty="0"/>
          </a:p>
        </p:txBody>
      </p:sp>
      <p:sp>
        <p:nvSpPr>
          <p:cNvPr id="10" name="Text 6"/>
          <p:cNvSpPr/>
          <p:nvPr/>
        </p:nvSpPr>
        <p:spPr>
          <a:xfrm>
            <a:off x="4831794" y="3117056"/>
            <a:ext cx="2343150" cy="8972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56"/>
              </a:lnSpc>
              <a:buNone/>
            </a:pPr>
            <a:r>
              <a:rPr lang="en-US" sz="1472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docente também é consultado durante a avaliação interna.</a:t>
            </a:r>
            <a:endParaRPr lang="en-US" sz="1472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5337" y="2058472"/>
            <a:ext cx="467439" cy="46743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55337" y="2712839"/>
            <a:ext cx="2343150" cy="58412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40" b="1" kern="0" spc="-5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 Técnico-Administrativo</a:t>
            </a:r>
            <a:endParaRPr lang="en-US" sz="1840" dirty="0"/>
          </a:p>
        </p:txBody>
      </p:sp>
      <p:sp>
        <p:nvSpPr>
          <p:cNvPr id="13" name="Text 8"/>
          <p:cNvSpPr/>
          <p:nvPr/>
        </p:nvSpPr>
        <p:spPr>
          <a:xfrm>
            <a:off x="7455337" y="3409117"/>
            <a:ext cx="2343150" cy="1196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56"/>
              </a:lnSpc>
              <a:buNone/>
            </a:pPr>
            <a:r>
              <a:rPr lang="en-US" sz="1472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técnico-administrativo é outro segmento consultado na avaliação interna.</a:t>
            </a:r>
            <a:endParaRPr lang="en-US" sz="1472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8879" y="2058472"/>
            <a:ext cx="467439" cy="46743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078879" y="2712839"/>
            <a:ext cx="2337197" cy="2920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40" b="1" kern="0" spc="-5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 Discente</a:t>
            </a:r>
            <a:endParaRPr lang="en-US" sz="1840" dirty="0"/>
          </a:p>
        </p:txBody>
      </p:sp>
      <p:sp>
        <p:nvSpPr>
          <p:cNvPr id="16" name="Text 10"/>
          <p:cNvSpPr/>
          <p:nvPr/>
        </p:nvSpPr>
        <p:spPr>
          <a:xfrm>
            <a:off x="10078879" y="3117056"/>
            <a:ext cx="2343269" cy="8972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56"/>
              </a:lnSpc>
              <a:buNone/>
            </a:pPr>
            <a:r>
              <a:rPr lang="en-US" sz="1472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discentes da universidade fazem parte da avaliação interna.</a:t>
            </a:r>
            <a:endParaRPr lang="en-US" sz="1472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8252" y="5166360"/>
            <a:ext cx="467439" cy="46743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2208252" y="5820728"/>
            <a:ext cx="2337197" cy="2920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40" b="1" kern="0" spc="-5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Egressos</a:t>
            </a:r>
            <a:endParaRPr lang="en-US" sz="1840" dirty="0"/>
          </a:p>
        </p:txBody>
      </p:sp>
      <p:sp>
        <p:nvSpPr>
          <p:cNvPr id="19" name="Text 12"/>
          <p:cNvSpPr/>
          <p:nvPr/>
        </p:nvSpPr>
        <p:spPr>
          <a:xfrm>
            <a:off x="2208252" y="6224945"/>
            <a:ext cx="2343150" cy="1196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56"/>
              </a:lnSpc>
              <a:buNone/>
            </a:pPr>
            <a:r>
              <a:rPr lang="en-US" sz="1472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avaliação externa também conta com a participação dos egressos da universidade.</a:t>
            </a:r>
            <a:endParaRPr lang="en-US" sz="1472" dirty="0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1794" y="5166360"/>
            <a:ext cx="467439" cy="467439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4831794" y="5820728"/>
            <a:ext cx="2343150" cy="58412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40" b="1" kern="0" spc="-5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Elementos da Sociedade</a:t>
            </a:r>
            <a:endParaRPr lang="en-US" sz="1840" dirty="0"/>
          </a:p>
        </p:txBody>
      </p:sp>
      <p:sp>
        <p:nvSpPr>
          <p:cNvPr id="22" name="Text 14"/>
          <p:cNvSpPr/>
          <p:nvPr/>
        </p:nvSpPr>
        <p:spPr>
          <a:xfrm>
            <a:off x="4831794" y="6517005"/>
            <a:ext cx="2343150" cy="1196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56"/>
              </a:lnSpc>
              <a:buNone/>
            </a:pPr>
            <a:r>
              <a:rPr lang="en-US" sz="1472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Elementos da sociedade civil também são consultados na avaliação externa.</a:t>
            </a:r>
            <a:endParaRPr lang="en-US" sz="1472" dirty="0"/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5337" y="5166360"/>
            <a:ext cx="467439" cy="467439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7455337" y="5820728"/>
            <a:ext cx="2337197" cy="2920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40" b="1" kern="0" spc="-5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Pós-Graduados</a:t>
            </a:r>
            <a:endParaRPr lang="en-US" sz="1840" dirty="0"/>
          </a:p>
        </p:txBody>
      </p:sp>
      <p:sp>
        <p:nvSpPr>
          <p:cNvPr id="25" name="Text 16"/>
          <p:cNvSpPr/>
          <p:nvPr/>
        </p:nvSpPr>
        <p:spPr>
          <a:xfrm>
            <a:off x="7455337" y="6224945"/>
            <a:ext cx="2343150" cy="1196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56"/>
              </a:lnSpc>
              <a:buNone/>
            </a:pPr>
            <a:r>
              <a:rPr lang="en-US" sz="1472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pós-graduados da universidade também fazem parte da avaliação externa.</a:t>
            </a:r>
            <a:endParaRPr lang="en-US" sz="1472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56368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594967" y="475178"/>
            <a:ext cx="6538912" cy="540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253"/>
              </a:lnSpc>
              <a:buNone/>
            </a:pPr>
            <a:r>
              <a:rPr lang="en-US" sz="3402" b="1" kern="0" spc="-10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Etapas do Processo de Avaliação</a:t>
            </a:r>
            <a:endParaRPr lang="en-US" sz="3402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704" y="1360884"/>
            <a:ext cx="934522" cy="99560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05256" y="1809274"/>
            <a:ext cx="99298" cy="3455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22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701" dirty="0"/>
          </a:p>
        </p:txBody>
      </p:sp>
      <p:sp>
        <p:nvSpPr>
          <p:cNvPr id="7" name="Text 4"/>
          <p:cNvSpPr/>
          <p:nvPr/>
        </p:nvSpPr>
        <p:spPr>
          <a:xfrm>
            <a:off x="5594985" y="1533644"/>
            <a:ext cx="2662833" cy="2699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Preparação/Sensibilização</a:t>
            </a:r>
            <a:endParaRPr lang="en-US" sz="1701" dirty="0"/>
          </a:p>
        </p:txBody>
      </p:sp>
      <p:sp>
        <p:nvSpPr>
          <p:cNvPr id="8" name="Text 5"/>
          <p:cNvSpPr/>
          <p:nvPr/>
        </p:nvSpPr>
        <p:spPr>
          <a:xfrm>
            <a:off x="5594985" y="1907143"/>
            <a:ext cx="2662833" cy="2765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Etapa inicial de conscientização</a:t>
            </a:r>
            <a:endParaRPr lang="en-US" sz="1361" dirty="0"/>
          </a:p>
        </p:txBody>
      </p:sp>
      <p:sp>
        <p:nvSpPr>
          <p:cNvPr id="9" name="Shape 6"/>
          <p:cNvSpPr/>
          <p:nvPr/>
        </p:nvSpPr>
        <p:spPr>
          <a:xfrm>
            <a:off x="5465326" y="2359759"/>
            <a:ext cx="6526887" cy="17264"/>
          </a:xfrm>
          <a:prstGeom prst="roundRect">
            <a:avLst>
              <a:gd name="adj" fmla="val 450473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383" y="2399586"/>
            <a:ext cx="1869162" cy="99560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890135" y="2724626"/>
            <a:ext cx="129659" cy="3455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22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701" dirty="0"/>
          </a:p>
        </p:txBody>
      </p:sp>
      <p:sp>
        <p:nvSpPr>
          <p:cNvPr id="12" name="Text 8"/>
          <p:cNvSpPr/>
          <p:nvPr/>
        </p:nvSpPr>
        <p:spPr>
          <a:xfrm>
            <a:off x="6062305" y="2572345"/>
            <a:ext cx="2443043" cy="2699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Aplicação Questionários</a:t>
            </a:r>
            <a:endParaRPr lang="en-US" sz="1701" dirty="0"/>
          </a:p>
        </p:txBody>
      </p:sp>
      <p:sp>
        <p:nvSpPr>
          <p:cNvPr id="13" name="Text 9"/>
          <p:cNvSpPr/>
          <p:nvPr/>
        </p:nvSpPr>
        <p:spPr>
          <a:xfrm>
            <a:off x="6062305" y="2945844"/>
            <a:ext cx="2444353" cy="2765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Coleta de dados e informações</a:t>
            </a:r>
            <a:endParaRPr lang="en-US" sz="1361" dirty="0"/>
          </a:p>
        </p:txBody>
      </p:sp>
      <p:sp>
        <p:nvSpPr>
          <p:cNvPr id="14" name="Shape 10"/>
          <p:cNvSpPr/>
          <p:nvPr/>
        </p:nvSpPr>
        <p:spPr>
          <a:xfrm>
            <a:off x="5932646" y="3398460"/>
            <a:ext cx="6059567" cy="17264"/>
          </a:xfrm>
          <a:prstGeom prst="roundRect">
            <a:avLst>
              <a:gd name="adj" fmla="val 450473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3063" y="3438287"/>
            <a:ext cx="2803684" cy="995601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886920" y="3763328"/>
            <a:ext cx="135969" cy="3455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22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701" dirty="0"/>
          </a:p>
        </p:txBody>
      </p:sp>
      <p:sp>
        <p:nvSpPr>
          <p:cNvPr id="17" name="Text 12"/>
          <p:cNvSpPr/>
          <p:nvPr/>
        </p:nvSpPr>
        <p:spPr>
          <a:xfrm>
            <a:off x="6529507" y="3611047"/>
            <a:ext cx="2160270" cy="2699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Diagnóstico/Análise</a:t>
            </a:r>
            <a:endParaRPr lang="en-US" sz="1701" dirty="0"/>
          </a:p>
        </p:txBody>
      </p:sp>
      <p:sp>
        <p:nvSpPr>
          <p:cNvPr id="18" name="Text 13"/>
          <p:cNvSpPr/>
          <p:nvPr/>
        </p:nvSpPr>
        <p:spPr>
          <a:xfrm>
            <a:off x="6529507" y="3984546"/>
            <a:ext cx="3158728" cy="2765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Identificação de melhorias e fragilidades</a:t>
            </a:r>
            <a:endParaRPr lang="en-US" sz="1361" dirty="0"/>
          </a:p>
        </p:txBody>
      </p:sp>
      <p:sp>
        <p:nvSpPr>
          <p:cNvPr id="19" name="Shape 14"/>
          <p:cNvSpPr/>
          <p:nvPr/>
        </p:nvSpPr>
        <p:spPr>
          <a:xfrm>
            <a:off x="6399848" y="4437162"/>
            <a:ext cx="5592366" cy="17264"/>
          </a:xfrm>
          <a:prstGeom prst="roundRect">
            <a:avLst>
              <a:gd name="adj" fmla="val 450473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5862" y="4476988"/>
            <a:ext cx="3738324" cy="995601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4885015" y="4802029"/>
            <a:ext cx="140018" cy="3455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22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701" dirty="0"/>
          </a:p>
        </p:txBody>
      </p:sp>
      <p:sp>
        <p:nvSpPr>
          <p:cNvPr id="22" name="Text 16"/>
          <p:cNvSpPr/>
          <p:nvPr/>
        </p:nvSpPr>
        <p:spPr>
          <a:xfrm>
            <a:off x="6996946" y="4649748"/>
            <a:ext cx="2160270" cy="2699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Discussão</a:t>
            </a:r>
            <a:endParaRPr lang="en-US" sz="1701" dirty="0"/>
          </a:p>
        </p:txBody>
      </p:sp>
      <p:sp>
        <p:nvSpPr>
          <p:cNvPr id="23" name="Text 17"/>
          <p:cNvSpPr/>
          <p:nvPr/>
        </p:nvSpPr>
        <p:spPr>
          <a:xfrm>
            <a:off x="6996946" y="5023247"/>
            <a:ext cx="2239447" cy="2765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Debate e definição de ações</a:t>
            </a:r>
            <a:endParaRPr lang="en-US" sz="1361" dirty="0"/>
          </a:p>
        </p:txBody>
      </p:sp>
      <p:sp>
        <p:nvSpPr>
          <p:cNvPr id="24" name="Shape 18"/>
          <p:cNvSpPr/>
          <p:nvPr/>
        </p:nvSpPr>
        <p:spPr>
          <a:xfrm>
            <a:off x="6867287" y="5475863"/>
            <a:ext cx="5124926" cy="17264"/>
          </a:xfrm>
          <a:prstGeom prst="roundRect">
            <a:avLst>
              <a:gd name="adj" fmla="val 450473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8542" y="5515689"/>
            <a:ext cx="4672965" cy="995601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888587" y="5840730"/>
            <a:ext cx="132755" cy="3455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22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701" dirty="0"/>
          </a:p>
        </p:txBody>
      </p:sp>
      <p:sp>
        <p:nvSpPr>
          <p:cNvPr id="27" name="Text 20"/>
          <p:cNvSpPr/>
          <p:nvPr/>
        </p:nvSpPr>
        <p:spPr>
          <a:xfrm>
            <a:off x="7464266" y="5688449"/>
            <a:ext cx="2160270" cy="2699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Divulgação</a:t>
            </a:r>
            <a:endParaRPr lang="en-US" sz="1701" dirty="0"/>
          </a:p>
        </p:txBody>
      </p:sp>
      <p:sp>
        <p:nvSpPr>
          <p:cNvPr id="28" name="Text 21"/>
          <p:cNvSpPr/>
          <p:nvPr/>
        </p:nvSpPr>
        <p:spPr>
          <a:xfrm>
            <a:off x="7464266" y="6061948"/>
            <a:ext cx="2658070" cy="2765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Compartilhamento dos resultados</a:t>
            </a:r>
            <a:endParaRPr lang="en-US" sz="1361" dirty="0"/>
          </a:p>
        </p:txBody>
      </p:sp>
      <p:sp>
        <p:nvSpPr>
          <p:cNvPr id="29" name="Text 22"/>
          <p:cNvSpPr/>
          <p:nvPr/>
        </p:nvSpPr>
        <p:spPr>
          <a:xfrm>
            <a:off x="2594967" y="6705600"/>
            <a:ext cx="9440347" cy="13829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processo de avaliação da UNIMES segue etapas bem definidas, iniciando com a preparação e sensibilização da comunidade acadêmica. Em seguida, são aplicados questionários para a coleta de dados e informações relevantes. Com base nesse diagnóstico, é realizada uma análise detalhada, identificando tanto melhorias quanto fragilidades. Posteriormente, os resultados são discutidos e debatidos, visando a definição de ações concretas. Por fim, os resultados são amplamente divulgados para a comunidade.</a:t>
            </a:r>
            <a:endParaRPr lang="en-US" sz="136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46773" y="872728"/>
            <a:ext cx="9279255" cy="15123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954"/>
              </a:lnSpc>
              <a:buNone/>
            </a:pPr>
            <a:r>
              <a:rPr lang="en-US" sz="4763" b="1" kern="0" spc="-14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Formas de Divulgação do Relatório da CPA</a:t>
            </a:r>
            <a:endParaRPr lang="en-US" sz="4763" dirty="0"/>
          </a:p>
        </p:txBody>
      </p:sp>
      <p:sp>
        <p:nvSpPr>
          <p:cNvPr id="6" name="Shape 3"/>
          <p:cNvSpPr/>
          <p:nvPr/>
        </p:nvSpPr>
        <p:spPr>
          <a:xfrm>
            <a:off x="846773" y="2747963"/>
            <a:ext cx="4518660" cy="2957632"/>
          </a:xfrm>
          <a:prstGeom prst="roundRect">
            <a:avLst>
              <a:gd name="adj" fmla="val 368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096328" y="2997518"/>
            <a:ext cx="3822382" cy="3780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977"/>
              </a:lnSpc>
              <a:buNone/>
            </a:pPr>
            <a:r>
              <a:rPr lang="en-US" sz="2381" b="1" kern="0" spc="-7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Site da UNIMES e Biblioteca</a:t>
            </a:r>
            <a:endParaRPr lang="en-US" sz="2381" dirty="0"/>
          </a:p>
        </p:txBody>
      </p:sp>
      <p:sp>
        <p:nvSpPr>
          <p:cNvPr id="8" name="Text 5"/>
          <p:cNvSpPr/>
          <p:nvPr/>
        </p:nvSpPr>
        <p:spPr>
          <a:xfrm>
            <a:off x="1096328" y="3520678"/>
            <a:ext cx="4019550" cy="193536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48"/>
              </a:lnSpc>
              <a:buNone/>
            </a:pPr>
            <a:r>
              <a:rPr lang="en-US" sz="1905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relatórios da CPA </a:t>
            </a:r>
            <a:r>
              <a:rPr lang="en-US" sz="1905" kern="0" spc="-3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estão</a:t>
            </a:r>
            <a:r>
              <a:rPr lang="en-US" sz="1905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disponíveis no site da UNIMES e de forma impressa na biblioteca, sala dos professores e Centro de Atendimento aos Alunos.</a:t>
            </a:r>
            <a:endParaRPr lang="en-US" sz="1905" dirty="0"/>
          </a:p>
        </p:txBody>
      </p:sp>
      <p:sp>
        <p:nvSpPr>
          <p:cNvPr id="9" name="Shape 6"/>
          <p:cNvSpPr/>
          <p:nvPr/>
        </p:nvSpPr>
        <p:spPr>
          <a:xfrm>
            <a:off x="5607368" y="2747963"/>
            <a:ext cx="4518660" cy="2957632"/>
          </a:xfrm>
          <a:prstGeom prst="roundRect">
            <a:avLst>
              <a:gd name="adj" fmla="val 368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5856923" y="2997518"/>
            <a:ext cx="3105507" cy="3780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977"/>
              </a:lnSpc>
              <a:buNone/>
            </a:pPr>
            <a:r>
              <a:rPr lang="en-US" sz="2381" b="1" kern="0" spc="-7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Banners Institucionais</a:t>
            </a:r>
            <a:endParaRPr lang="en-US" sz="2381" dirty="0"/>
          </a:p>
        </p:txBody>
      </p:sp>
      <p:sp>
        <p:nvSpPr>
          <p:cNvPr id="11" name="Text 8"/>
          <p:cNvSpPr/>
          <p:nvPr/>
        </p:nvSpPr>
        <p:spPr>
          <a:xfrm>
            <a:off x="5856923" y="3520678"/>
            <a:ext cx="4019550" cy="116121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48"/>
              </a:lnSpc>
              <a:buNone/>
            </a:pPr>
            <a:r>
              <a:rPr lang="en-US" sz="1905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Banners com informações sobre o relatório da CPA </a:t>
            </a:r>
            <a:r>
              <a:rPr lang="en-US" sz="1905" kern="0" spc="-3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estão</a:t>
            </a:r>
            <a:r>
              <a:rPr lang="en-US" sz="1905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distribuídos pela instituição.</a:t>
            </a:r>
            <a:endParaRPr lang="en-US" sz="1905" dirty="0"/>
          </a:p>
        </p:txBody>
      </p:sp>
      <p:sp>
        <p:nvSpPr>
          <p:cNvPr id="12" name="Shape 9"/>
          <p:cNvSpPr/>
          <p:nvPr/>
        </p:nvSpPr>
        <p:spPr>
          <a:xfrm>
            <a:off x="846773" y="5947529"/>
            <a:ext cx="9279255" cy="1409343"/>
          </a:xfrm>
          <a:prstGeom prst="roundRect">
            <a:avLst>
              <a:gd name="adj" fmla="val 772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1096328" y="6197084"/>
            <a:ext cx="3684508" cy="3780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977"/>
              </a:lnSpc>
              <a:buNone/>
            </a:pPr>
            <a:r>
              <a:rPr lang="en-US" sz="2381" b="1" kern="0" spc="-7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Apresentação aos Setores</a:t>
            </a:r>
            <a:endParaRPr lang="en-US" sz="2381" dirty="0"/>
          </a:p>
        </p:txBody>
      </p:sp>
      <p:sp>
        <p:nvSpPr>
          <p:cNvPr id="14" name="Text 11"/>
          <p:cNvSpPr/>
          <p:nvPr/>
        </p:nvSpPr>
        <p:spPr>
          <a:xfrm>
            <a:off x="1096328" y="6720245"/>
            <a:ext cx="8780145" cy="38707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048"/>
              </a:lnSpc>
              <a:buNone/>
            </a:pPr>
            <a:r>
              <a:rPr lang="en-US" sz="1905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resultados do relatório da CPA </a:t>
            </a:r>
            <a:r>
              <a:rPr lang="en-US" sz="1905" kern="0" spc="-3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são</a:t>
            </a:r>
            <a:r>
              <a:rPr lang="en-US" sz="1905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apresentados aos setores envolvidos.</a:t>
            </a:r>
            <a:endParaRPr lang="en-US" sz="190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50437" y="2022396"/>
            <a:ext cx="6172200" cy="7715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Metodologia</a:t>
            </a:r>
            <a:endParaRPr lang="en-US" sz="4860" dirty="0"/>
          </a:p>
        </p:txBody>
      </p:sp>
      <p:sp>
        <p:nvSpPr>
          <p:cNvPr id="6" name="Text 3"/>
          <p:cNvSpPr/>
          <p:nvPr/>
        </p:nvSpPr>
        <p:spPr>
          <a:xfrm>
            <a:off x="6350437" y="3164205"/>
            <a:ext cx="7415927" cy="15801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relatório de autoavaliação foi pautado </a:t>
            </a:r>
            <a:r>
              <a:rPr lang="en-US" sz="1944" kern="0" spc="-39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</a:t>
            </a: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10 </a:t>
            </a:r>
            <a:r>
              <a:rPr lang="en-US" sz="1944" kern="0" spc="-39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Dimensões</a:t>
            </a: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SINAES e na Nota Técnica de nº 08 CGACGIES/DAES/INEP, de 25 de fevereiro de 2013, que instituiu um novo instrumento matricial organizado em cinco eixos.</a:t>
            </a:r>
            <a:endParaRPr lang="en-US" sz="1944" dirty="0"/>
          </a:p>
        </p:txBody>
      </p:sp>
      <p:sp>
        <p:nvSpPr>
          <p:cNvPr id="7" name="Text 4"/>
          <p:cNvSpPr/>
          <p:nvPr/>
        </p:nvSpPr>
        <p:spPr>
          <a:xfrm>
            <a:off x="6350437" y="5022056"/>
            <a:ext cx="7415927" cy="1185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 cada eixo foi realizada a análise das informações pertinentes, com vistas à elaboração de um relatório referente ao período de 2021 a 2023.</a:t>
            </a:r>
            <a:endParaRPr lang="en-US" sz="194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1037201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594967" y="475178"/>
            <a:ext cx="4320540" cy="540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253"/>
              </a:lnSpc>
              <a:buNone/>
            </a:pPr>
            <a:r>
              <a:rPr lang="en-US" sz="3402" b="1" kern="0" spc="-10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Eixos e Dimensões</a:t>
            </a:r>
            <a:endParaRPr lang="en-US" sz="3402" dirty="0"/>
          </a:p>
        </p:txBody>
      </p:sp>
      <p:sp>
        <p:nvSpPr>
          <p:cNvPr id="5" name="Text 3"/>
          <p:cNvSpPr/>
          <p:nvPr/>
        </p:nvSpPr>
        <p:spPr>
          <a:xfrm>
            <a:off x="2594967" y="1447205"/>
            <a:ext cx="2043946" cy="10796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1 – Planejamento e Avaliação Institucional</a:t>
            </a:r>
            <a:endParaRPr lang="en-US" sz="1701" dirty="0"/>
          </a:p>
        </p:txBody>
      </p:sp>
      <p:sp>
        <p:nvSpPr>
          <p:cNvPr id="6" name="Text 4"/>
          <p:cNvSpPr/>
          <p:nvPr/>
        </p:nvSpPr>
        <p:spPr>
          <a:xfrm>
            <a:off x="2594967" y="2699623"/>
            <a:ext cx="2043946" cy="8297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Envolve a Dimensão 8 (Planejamento e Avaliações).</a:t>
            </a:r>
            <a:endParaRPr lang="en-US" sz="1361" dirty="0"/>
          </a:p>
        </p:txBody>
      </p:sp>
      <p:sp>
        <p:nvSpPr>
          <p:cNvPr id="7" name="Text 5"/>
          <p:cNvSpPr/>
          <p:nvPr/>
        </p:nvSpPr>
        <p:spPr>
          <a:xfrm>
            <a:off x="5068014" y="1447205"/>
            <a:ext cx="2043946" cy="809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2 – Desenvolvimento Institucional</a:t>
            </a:r>
            <a:endParaRPr lang="en-US" sz="1701" dirty="0"/>
          </a:p>
        </p:txBody>
      </p:sp>
      <p:sp>
        <p:nvSpPr>
          <p:cNvPr id="8" name="Text 6"/>
          <p:cNvSpPr/>
          <p:nvPr/>
        </p:nvSpPr>
        <p:spPr>
          <a:xfrm>
            <a:off x="5068014" y="2429708"/>
            <a:ext cx="2043946" cy="19360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Contempla a Dimensão 1 (Missão e Plano de Desenvolvimento Institucional) e a Dimensão 3 (Responsabilidade Social).</a:t>
            </a:r>
            <a:endParaRPr lang="en-US" sz="1361" dirty="0"/>
          </a:p>
        </p:txBody>
      </p:sp>
      <p:sp>
        <p:nvSpPr>
          <p:cNvPr id="9" name="Text 7"/>
          <p:cNvSpPr/>
          <p:nvPr/>
        </p:nvSpPr>
        <p:spPr>
          <a:xfrm>
            <a:off x="7541062" y="1447205"/>
            <a:ext cx="2043946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3 – Políticas Acadêmicas</a:t>
            </a:r>
            <a:endParaRPr lang="en-US" sz="1701" dirty="0"/>
          </a:p>
        </p:txBody>
      </p:sp>
      <p:sp>
        <p:nvSpPr>
          <p:cNvPr id="10" name="Text 8"/>
          <p:cNvSpPr/>
          <p:nvPr/>
        </p:nvSpPr>
        <p:spPr>
          <a:xfrm>
            <a:off x="7541062" y="2159794"/>
            <a:ext cx="2043946" cy="2489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Contempla a Dimensão 2 (Políticas para o Ensino, a Pesquisa e a Extensão) e a Dimensão 4 (Comunicação com a Sociedade), bem como a Dimensão 9 (Políticas de Atendimento aos Discentes).</a:t>
            </a:r>
            <a:endParaRPr lang="en-US" sz="1361" dirty="0"/>
          </a:p>
        </p:txBody>
      </p:sp>
      <p:sp>
        <p:nvSpPr>
          <p:cNvPr id="11" name="Text 9"/>
          <p:cNvSpPr/>
          <p:nvPr/>
        </p:nvSpPr>
        <p:spPr>
          <a:xfrm>
            <a:off x="10014109" y="1447205"/>
            <a:ext cx="2043946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4 – Políticas de Gestão</a:t>
            </a:r>
            <a:endParaRPr lang="en-US" sz="1701" dirty="0"/>
          </a:p>
        </p:txBody>
      </p:sp>
      <p:sp>
        <p:nvSpPr>
          <p:cNvPr id="12" name="Text 10"/>
          <p:cNvSpPr/>
          <p:nvPr/>
        </p:nvSpPr>
        <p:spPr>
          <a:xfrm>
            <a:off x="10014109" y="2159794"/>
            <a:ext cx="2043946" cy="22126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Contempla a Dimensão 5 (Políticas de Pessoal) e a Dimensão 6 (Organização e Gestão Institucional) e também a Dimensão 10 (Sustentabilidade Financeira).</a:t>
            </a:r>
            <a:endParaRPr lang="en-US" sz="1361" dirty="0"/>
          </a:p>
        </p:txBody>
      </p:sp>
      <p:sp>
        <p:nvSpPr>
          <p:cNvPr id="13" name="Text 11"/>
          <p:cNvSpPr/>
          <p:nvPr/>
        </p:nvSpPr>
        <p:spPr>
          <a:xfrm>
            <a:off x="2594967" y="5171599"/>
            <a:ext cx="2231231" cy="2699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5 – Infraestrutura</a:t>
            </a:r>
            <a:endParaRPr lang="en-US" sz="1701" dirty="0"/>
          </a:p>
        </p:txBody>
      </p:sp>
      <p:sp>
        <p:nvSpPr>
          <p:cNvPr id="14" name="Text 12"/>
          <p:cNvSpPr/>
          <p:nvPr/>
        </p:nvSpPr>
        <p:spPr>
          <a:xfrm>
            <a:off x="2594967" y="5614273"/>
            <a:ext cx="4509373" cy="2765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Compreende a Dimensão 7 (Infraestrutura Física).</a:t>
            </a:r>
            <a:endParaRPr lang="en-US" sz="1361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442" y="5193149"/>
            <a:ext cx="4509373" cy="450937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50437" y="1972985"/>
            <a:ext cx="7415927" cy="15430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Visão Geral dos Resultados</a:t>
            </a:r>
            <a:endParaRPr lang="en-US" sz="4860" dirty="0"/>
          </a:p>
        </p:txBody>
      </p:sp>
      <p:sp>
        <p:nvSpPr>
          <p:cNvPr id="6" name="Text 3"/>
          <p:cNvSpPr/>
          <p:nvPr/>
        </p:nvSpPr>
        <p:spPr>
          <a:xfrm>
            <a:off x="6350437" y="3886319"/>
            <a:ext cx="7415927" cy="2370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resultados referentes aos questionários aplicados durante o triênio 2021-2023 revelam aspectos importantes sobre a Universidade Metropolitana de Santos - UNIMES. De modo geral, os dados coletados apontam para avanços significativos em diversas áreas, bem como a identificação de algumas fragilidades que merecem atenção e ações de melhoria.</a:t>
            </a:r>
            <a:endParaRPr lang="en-US" sz="194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1680</Words>
  <Application>Microsoft Office PowerPoint</Application>
  <PresentationFormat>Personalizar</PresentationFormat>
  <Paragraphs>145</Paragraphs>
  <Slides>17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Inter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Eliane Marta Quinones Braz</cp:lastModifiedBy>
  <cp:revision>13</cp:revision>
  <dcterms:created xsi:type="dcterms:W3CDTF">2024-06-25T19:13:24Z</dcterms:created>
  <dcterms:modified xsi:type="dcterms:W3CDTF">2024-08-28T11:31:21Z</dcterms:modified>
</cp:coreProperties>
</file>